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Type a quote here.”"/>
          <p:cNvSpPr txBox="1"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-342900" y="0"/>
            <a:ext cx="1365598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368300" y="-406400"/>
            <a:ext cx="12269052" cy="876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Li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108177208_1914x1620.jpeg"/>
          <p:cNvSpPr/>
          <p:nvPr>
            <p:ph type="pic" idx="13"/>
          </p:nvPr>
        </p:nvSpPr>
        <p:spPr>
          <a:xfrm>
            <a:off x="3987800" y="0"/>
            <a:ext cx="1152369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Li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117356722_2160x1620.jpeg"/>
          <p:cNvSpPr/>
          <p:nvPr>
            <p:ph type="pic" idx="13"/>
          </p:nvPr>
        </p:nvSpPr>
        <p:spPr>
          <a:xfrm>
            <a:off x="303530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502400" y="4406900"/>
            <a:ext cx="6121401" cy="51768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half" idx="14"/>
          </p:nvPr>
        </p:nvSpPr>
        <p:spPr>
          <a:xfrm>
            <a:off x="6502400" y="431762"/>
            <a:ext cx="6121401" cy="4368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idx="15"/>
          </p:nvPr>
        </p:nvSpPr>
        <p:spPr>
          <a:xfrm>
            <a:off x="-3187700" y="444500"/>
            <a:ext cx="116332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oifesnotes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oife O’Driscoll 2013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Aoife O’Driscoll 2013</a:t>
            </a:r>
          </a:p>
        </p:txBody>
      </p:sp>
      <p:sp>
        <p:nvSpPr>
          <p:cNvPr id="134" name="Letter to the Edito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Letter to the Editor</a:t>
            </a:r>
          </a:p>
        </p:txBody>
      </p:sp>
      <p:sp>
        <p:nvSpPr>
          <p:cNvPr id="135" name="www.aoifesnotes.com"/>
          <p:cNvSpPr txBox="1"/>
          <p:nvPr>
            <p:ph type="subTitle" sz="quarter" idx="1"/>
          </p:nvPr>
        </p:nvSpPr>
        <p:spPr>
          <a:xfrm>
            <a:off x="355600" y="8032877"/>
            <a:ext cx="12293600" cy="5080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1161468_web1_letter-to-the-editor-PM.jpg" descr="11161468_web1_letter-to-the-editor-PM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23" t="0" r="4823" b="0"/>
          <a:stretch>
            <a:fillRect/>
          </a:stretch>
        </p:blipFill>
        <p:spPr>
          <a:xfrm>
            <a:off x="6502400" y="2477910"/>
            <a:ext cx="6502400" cy="4797780"/>
          </a:xfrm>
          <a:prstGeom prst="rect">
            <a:avLst/>
          </a:prstGeom>
        </p:spPr>
      </p:pic>
      <p:sp>
        <p:nvSpPr>
          <p:cNvPr id="138" name="Lay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Layout</a:t>
            </a:r>
          </a:p>
        </p:txBody>
      </p:sp>
      <p:sp>
        <p:nvSpPr>
          <p:cNvPr id="139" name="A letter to the editor of a newspaper must be laid out in a specific way.…"/>
          <p:cNvSpPr txBox="1"/>
          <p:nvPr>
            <p:ph type="body" sz="half" idx="1"/>
          </p:nvPr>
        </p:nvSpPr>
        <p:spPr>
          <a:xfrm>
            <a:off x="342900" y="2984500"/>
            <a:ext cx="5816600" cy="6324600"/>
          </a:xfrm>
          <a:prstGeom prst="rect">
            <a:avLst/>
          </a:prstGeom>
        </p:spPr>
        <p:txBody>
          <a:bodyPr/>
          <a:lstStyle/>
          <a:p>
            <a:pPr marL="335279" indent="-335279" defTabSz="514095">
              <a:spcBef>
                <a:spcPts val="3300"/>
              </a:spcBef>
              <a:defRPr sz="2640"/>
            </a:pPr>
            <a:r>
              <a:t>A letter to the editor of a newspaper must be laid out in a specific way.</a:t>
            </a:r>
          </a:p>
          <a:p>
            <a:pPr marL="335279" indent="-335279" defTabSz="514095">
              <a:spcBef>
                <a:spcPts val="3300"/>
              </a:spcBef>
              <a:defRPr sz="2640"/>
            </a:pPr>
            <a:r>
              <a:t>You do not put your address at the top of the letter: you put it </a:t>
            </a:r>
            <a:r>
              <a:rPr b="1"/>
              <a:t>under </a:t>
            </a:r>
            <a:r>
              <a:t>your signature.</a:t>
            </a:r>
          </a:p>
          <a:p>
            <a:pPr marL="335279" indent="-335279" defTabSz="514095">
              <a:spcBef>
                <a:spcPts val="3300"/>
              </a:spcBef>
              <a:defRPr sz="2640"/>
            </a:pPr>
            <a:r>
              <a:t>You do not write the editor’s address at the top of the letter.</a:t>
            </a:r>
          </a:p>
          <a:p>
            <a:pPr marL="335279" indent="-335279" defTabSz="514095">
              <a:spcBef>
                <a:spcPts val="3300"/>
              </a:spcBef>
              <a:defRPr sz="2640"/>
            </a:pPr>
            <a:r>
              <a:t>You begin ‘Sir’ or ‘Madam’, depending on whether the editor is male or female. You do not need to say ‘Dear Sir’ or ‘Dear Madam’.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Body of the Let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Body of the Letter</a:t>
            </a:r>
          </a:p>
        </p:txBody>
      </p:sp>
      <p:sp>
        <p:nvSpPr>
          <p:cNvPr id="142" name="In your opening sentence, you should give the follow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239" indent="-396239" defTabSz="455675">
              <a:spcBef>
                <a:spcPts val="3200"/>
              </a:spcBef>
              <a:defRPr sz="2964"/>
            </a:pPr>
            <a:r>
              <a:t>In your opening sentence, you should give the following:</a:t>
            </a:r>
          </a:p>
          <a:p>
            <a:pPr marL="396239" indent="-396239" defTabSz="455675">
              <a:spcBef>
                <a:spcPts val="3200"/>
              </a:spcBef>
              <a:defRPr sz="2964"/>
            </a:pPr>
            <a:r>
              <a:t>The name, writer and date of the article which prompted you to write the letter (if applicable)</a:t>
            </a:r>
          </a:p>
          <a:p>
            <a:pPr marL="396239" indent="-396239" defTabSz="455675">
              <a:spcBef>
                <a:spcPts val="3200"/>
              </a:spcBef>
              <a:defRPr sz="2964"/>
            </a:pPr>
            <a:r>
              <a:t>Example: In response to John Twomey’s article, ‘Screen Addiction’ (April 24th) I would like to strongly disagree with his view of teenagers.</a:t>
            </a:r>
          </a:p>
          <a:p>
            <a:pPr marL="396239" indent="-396239" defTabSz="455675">
              <a:spcBef>
                <a:spcPts val="3200"/>
              </a:spcBef>
              <a:defRPr sz="2964"/>
            </a:pPr>
            <a:r>
              <a:t> If the letter is a general one and is not in response to an article which appeared in the paper, then you should simply address the topic in the opening lines: ‘The issue of exam stress is one which affects almost every student in this country’.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dt.common.streams.StreamServer.cls.jpeg" descr="dt.common.streams.StreamServer.cls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981" t="0" r="3981" b="0"/>
          <a:stretch>
            <a:fillRect/>
          </a:stretch>
        </p:blipFill>
        <p:spPr>
          <a:xfrm>
            <a:off x="6502400" y="2187661"/>
            <a:ext cx="6502400" cy="5378278"/>
          </a:xfrm>
          <a:prstGeom prst="rect">
            <a:avLst/>
          </a:prstGeom>
        </p:spPr>
      </p:pic>
      <p:sp>
        <p:nvSpPr>
          <p:cNvPr id="145" name="Leng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Length</a:t>
            </a:r>
          </a:p>
        </p:txBody>
      </p:sp>
      <p:sp>
        <p:nvSpPr>
          <p:cNvPr id="146" name="The following advice is from the Irish Time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365759" defTabSz="560831">
              <a:spcBef>
                <a:spcPts val="3600"/>
              </a:spcBef>
              <a:defRPr sz="2880"/>
            </a:pPr>
            <a:r>
              <a:t>The following advice is from the </a:t>
            </a:r>
            <a:r>
              <a:rPr i="1"/>
              <a:t>Irish Times</a:t>
            </a:r>
            <a:r>
              <a:t>.</a:t>
            </a:r>
          </a:p>
          <a:p>
            <a:pPr marL="365759" indent="-365759" defTabSz="560831">
              <a:spcBef>
                <a:spcPts val="3600"/>
              </a:spcBef>
              <a:defRPr sz="2880"/>
            </a:pPr>
            <a:r>
              <a:t>When writing, bear in mind that short letters are more likely to be published than long ones.</a:t>
            </a:r>
          </a:p>
          <a:p>
            <a:pPr marL="365759" indent="-365759" defTabSz="560831">
              <a:spcBef>
                <a:spcPts val="3600"/>
              </a:spcBef>
              <a:defRPr sz="2880"/>
            </a:pPr>
            <a:r>
              <a:t>Letters that cover several topics are unlikely to appear.</a:t>
            </a:r>
          </a:p>
          <a:p>
            <a:pPr marL="365759" indent="-365759" defTabSz="560831">
              <a:spcBef>
                <a:spcPts val="3600"/>
              </a:spcBef>
              <a:defRPr sz="2880"/>
            </a:pPr>
            <a:r>
              <a:t>Make one point, as clearly as possible, without a long introduction.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Language</a:t>
            </a:r>
          </a:p>
        </p:txBody>
      </p:sp>
      <p:sp>
        <p:nvSpPr>
          <p:cNvPr id="149" name="Your audience is the general public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audience is the general public.</a:t>
            </a:r>
          </a:p>
          <a:p>
            <a:pPr/>
            <a:r>
              <a:t>Your writing should be formal throughout.</a:t>
            </a:r>
          </a:p>
          <a:p>
            <a:pPr/>
            <a:r>
              <a:t>Humorous touches are allowed, but be careful. Not everyone shares your sense of humour.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letter-to-the-editor.jpg" descr="letter-to-the-edito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3930" t="0" r="0" b="0"/>
          <a:stretch>
            <a:fillRect/>
          </a:stretch>
        </p:blipFill>
        <p:spPr>
          <a:xfrm>
            <a:off x="6502400" y="1526612"/>
            <a:ext cx="6405262" cy="6700376"/>
          </a:xfrm>
          <a:prstGeom prst="rect">
            <a:avLst/>
          </a:prstGeom>
        </p:spPr>
      </p:pic>
      <p:sp>
        <p:nvSpPr>
          <p:cNvPr id="152" name="Signing Of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Signing Off</a:t>
            </a:r>
          </a:p>
        </p:txBody>
      </p:sp>
      <p:sp>
        <p:nvSpPr>
          <p:cNvPr id="153" name="You sign off in the following way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1940" indent="-281940" defTabSz="432308">
              <a:spcBef>
                <a:spcPts val="2800"/>
              </a:spcBef>
              <a:defRPr sz="2220"/>
            </a:pPr>
            <a:r>
              <a:t>You sign off in the following way: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Yours etc.,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Michael McCarthy,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‘The Orchard’,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Ballinacurra,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Midleton,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Co. Cork.</a:t>
            </a:r>
          </a:p>
          <a:p>
            <a:pPr marL="281940" indent="-281940" defTabSz="432308">
              <a:spcBef>
                <a:spcPts val="2800"/>
              </a:spcBef>
              <a:defRPr sz="2220"/>
            </a:pPr>
            <a:r>
              <a:t>Obviously, the name and address are up to you, but the layout is the same: name, followed by address underneath.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C067A78-BA4F-43CD-95D7-F1933E0CEEC7-L0-001.png" descr="FC067A78-BA4F-43CD-95D7-F1933E0CEEC7-L0-00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313" r="0" b="31272"/>
          <a:stretch>
            <a:fillRect/>
          </a:stretch>
        </p:blipFill>
        <p:spPr>
          <a:xfrm>
            <a:off x="-1345838" y="-1904904"/>
            <a:ext cx="15387050" cy="132153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